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9426-8E6E-4702-ABE8-83499BE59BBE}" type="datetimeFigureOut">
              <a:rPr lang="it-IT" smtClean="0"/>
              <a:pPr/>
              <a:t>30/05/2014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0B639-DDA7-4D4D-A35F-A4C869A23CE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tente\Music\BOCCHERINI%202\Luigi%20Boccherini%20-%20Amadeus%20-%20Vol.%202\01%20Concero%20per%20Violoncello%20e%20Orchestra%20in%20Do%20Maggiore%20n&#176;%2011%20G.573%20-%20Maestoso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84784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Opere monumentali </a:t>
            </a:r>
            <a:b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dello   scultore</a:t>
            </a:r>
            <a:b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Lionello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G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alasso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01 Concero per Violoncello e Orchestra in Do Maggiore n° 11 G.573 - Maestoso.wma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304800" cy="304800"/>
          </a:xfrm>
          <a:prstGeom prst="rect">
            <a:avLst/>
          </a:prstGeom>
        </p:spPr>
      </p:pic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755576" y="2132856"/>
            <a:ext cx="8003232" cy="4525963"/>
          </a:xfrm>
        </p:spPr>
        <p:txBody>
          <a:bodyPr>
            <a:normAutofit/>
          </a:bodyPr>
          <a:lstStyle/>
          <a:p>
            <a:endParaRPr lang="it-IT" sz="2400" dirty="0" smtClean="0">
              <a:latin typeface="Comic Sans MS" pitchFamily="66" charset="0"/>
            </a:endParaRPr>
          </a:p>
          <a:p>
            <a:r>
              <a:rPr lang="it-IT" sz="2400" dirty="0" smtClean="0">
                <a:latin typeface="Comic Sans MS" pitchFamily="66" charset="0"/>
              </a:rPr>
              <a:t>Lionello </a:t>
            </a:r>
            <a:r>
              <a:rPr lang="it-IT" sz="2400" dirty="0" err="1">
                <a:latin typeface="Comic Sans MS" pitchFamily="66" charset="0"/>
              </a:rPr>
              <a:t>G</a:t>
            </a:r>
            <a:r>
              <a:rPr lang="it-IT" sz="2400" dirty="0" err="1" smtClean="0">
                <a:latin typeface="Comic Sans MS" pitchFamily="66" charset="0"/>
              </a:rPr>
              <a:t>alasso</a:t>
            </a:r>
            <a:r>
              <a:rPr lang="it-IT" sz="2400" dirty="0" smtClean="0">
                <a:latin typeface="Comic Sans MS" pitchFamily="66" charset="0"/>
              </a:rPr>
              <a:t> è nato a </a:t>
            </a:r>
            <a:r>
              <a:rPr lang="it-IT" sz="2400" dirty="0" err="1" smtClean="0">
                <a:latin typeface="Comic Sans MS" pitchFamily="66" charset="0"/>
              </a:rPr>
              <a:t>Ronchis</a:t>
            </a:r>
            <a:r>
              <a:rPr lang="it-IT" sz="2400" dirty="0" smtClean="0">
                <a:latin typeface="Comic Sans MS" pitchFamily="66" charset="0"/>
              </a:rPr>
              <a:t> nel 1924. Ha vissuto a Latisana</a:t>
            </a:r>
            <a:r>
              <a:rPr lang="it-IT" sz="24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it-IT" sz="2400" dirty="0" smtClean="0">
              <a:latin typeface="Comic Sans MS" pitchFamily="66" charset="0"/>
            </a:endParaRPr>
          </a:p>
          <a:p>
            <a:r>
              <a:rPr lang="it-IT" sz="2400" dirty="0" smtClean="0">
                <a:latin typeface="Comic Sans MS" pitchFamily="66" charset="0"/>
              </a:rPr>
              <a:t> E’ stato scultore e professore  alla scuola media </a:t>
            </a:r>
            <a:r>
              <a:rPr lang="it-IT" sz="2400" dirty="0" err="1" smtClean="0">
                <a:latin typeface="Comic Sans MS" pitchFamily="66" charset="0"/>
              </a:rPr>
              <a:t>Gaspari</a:t>
            </a:r>
            <a:r>
              <a:rPr lang="it-IT" sz="2400" dirty="0" smtClean="0">
                <a:latin typeface="Comic Sans MS" pitchFamily="66" charset="0"/>
              </a:rPr>
              <a:t>-Peloso </a:t>
            </a:r>
            <a:r>
              <a:rPr lang="it-IT" sz="2400" dirty="0" smtClean="0">
                <a:latin typeface="Comic Sans MS" pitchFamily="66" charset="0"/>
              </a:rPr>
              <a:t>di Latisana .</a:t>
            </a:r>
          </a:p>
          <a:p>
            <a:endParaRPr lang="it-IT" sz="2400" dirty="0" smtClean="0">
              <a:latin typeface="Comic Sans MS" pitchFamily="66" charset="0"/>
            </a:endParaRPr>
          </a:p>
          <a:p>
            <a:endParaRPr lang="it-IT" sz="2400" dirty="0">
              <a:latin typeface="Comic Sans MS" pitchFamily="66" charset="0"/>
            </a:endParaRPr>
          </a:p>
          <a:p>
            <a:r>
              <a:rPr lang="it-IT" sz="2400" dirty="0" smtClean="0">
                <a:latin typeface="Comic Sans MS" pitchFamily="66" charset="0"/>
              </a:rPr>
              <a:t>A </a:t>
            </a:r>
            <a:r>
              <a:rPr lang="it-IT" sz="2400" dirty="0" err="1" smtClean="0">
                <a:latin typeface="Comic Sans MS" pitchFamily="66" charset="0"/>
              </a:rPr>
              <a:t>Latisana</a:t>
            </a:r>
            <a:r>
              <a:rPr lang="it-IT" sz="2400" dirty="0" smtClean="0">
                <a:latin typeface="Comic Sans MS" pitchFamily="66" charset="0"/>
              </a:rPr>
              <a:t>, in diversi luoghi  si possono ammirare</a:t>
            </a:r>
          </a:p>
          <a:p>
            <a:pPr>
              <a:buNone/>
            </a:pPr>
            <a:r>
              <a:rPr lang="it-IT" sz="2400" dirty="0" smtClean="0">
                <a:latin typeface="Comic Sans MS" pitchFamily="66" charset="0"/>
              </a:rPr>
              <a:t>    molte  sue opere scultoree.</a:t>
            </a:r>
            <a:endParaRPr lang="it-IT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TUTTO SCUOLA\LIONELLO GALASSO - opere latisana\LIONELLO GALASSO - opere latisana 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850208" cy="5133611"/>
          </a:xfrm>
          <a:prstGeom prst="rect">
            <a:avLst/>
          </a:prstGeom>
          <a:noFill/>
        </p:spPr>
      </p:pic>
      <p:pic>
        <p:nvPicPr>
          <p:cNvPr id="3075" name="Picture 3" descr="C:\Users\Utente\Desktop\TUTTO SCUOLA\LIONELLO GALASSO - opere latisana\LIONELLO GALASSO - opere latisana 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778200" cy="50376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latin typeface="Comic Sans MS" pitchFamily="66" charset="0"/>
              </a:rPr>
              <a:t>Nei volti dei bambini la paura, </a:t>
            </a:r>
          </a:p>
          <a:p>
            <a:pPr algn="ctr"/>
            <a:r>
              <a:rPr lang="it-IT" sz="2800" dirty="0" smtClean="0">
                <a:latin typeface="Comic Sans MS" pitchFamily="66" charset="0"/>
              </a:rPr>
              <a:t>espressioni struggenti  e intense</a:t>
            </a:r>
            <a:endParaRPr lang="it-IT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2699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Comic Sans MS" pitchFamily="66" charset="0"/>
              </a:rPr>
              <a:t>   Nei volti la paura, la furia devastante dell’acqua, la volontà e la forza di tutti nella ricostruzione.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5" name="Picture 2" descr="C:\Users\Utente\Desktop\TUTTO SCUOLA\LIONELLO GALASSO - opere latisana\LIONELLO GALASSO - opere latisana 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6432715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2304256" cy="4968552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Parete dell’atrio della scuola media Peloso-</a:t>
            </a:r>
            <a:r>
              <a:rPr lang="it-IT" dirty="0" err="1" smtClean="0"/>
              <a:t>Gaspari</a:t>
            </a:r>
            <a:r>
              <a:rPr lang="it-IT" dirty="0" smtClean="0"/>
              <a:t> .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Opera progettata da L. </a:t>
            </a:r>
            <a:r>
              <a:rPr lang="it-IT" dirty="0" err="1" smtClean="0"/>
              <a:t>Galasso</a:t>
            </a:r>
            <a:r>
              <a:rPr lang="it-IT" dirty="0" smtClean="0"/>
              <a:t> e realizzato con gli allievi della scuola del mosaico di Spilimbergo </a:t>
            </a:r>
            <a:endParaRPr lang="it-IT" dirty="0"/>
          </a:p>
        </p:txBody>
      </p:sp>
      <p:pic>
        <p:nvPicPr>
          <p:cNvPr id="1026" name="Picture 2" descr="C:\Users\Utente\Desktop\TUTTO SCUOLA\LIONELLO GALASSO - opere latisana\LIONELLO GALASSO - opere latisana 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5941168" cy="4536504"/>
          </a:xfrm>
          <a:prstGeom prst="rect">
            <a:avLst/>
          </a:prstGeom>
          <a:noFill/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i="1" dirty="0" smtClean="0">
                <a:solidFill>
                  <a:schemeClr val="tx2"/>
                </a:solidFill>
                <a:latin typeface="Comic Sans MS" pitchFamily="66" charset="0"/>
              </a:rPr>
              <a:t>L’istruzione , mosaico </a:t>
            </a:r>
            <a:r>
              <a:rPr lang="it-IT" sz="2800" i="1" dirty="0" smtClean="0">
                <a:solidFill>
                  <a:schemeClr val="tx2"/>
                </a:solidFill>
                <a:latin typeface="Comic Sans MS" pitchFamily="66" charset="0"/>
              </a:rPr>
              <a:t>1966  </a:t>
            </a:r>
            <a:endParaRPr lang="it-IT" sz="2800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43632" y="252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i="1" dirty="0" smtClean="0">
                <a:latin typeface="Comic Sans MS" pitchFamily="66" charset="0"/>
              </a:rPr>
              <a:t>L’Istruzione , particolari:</a:t>
            </a:r>
            <a:br>
              <a:rPr lang="it-IT" sz="2800" i="1" dirty="0" smtClean="0">
                <a:latin typeface="Comic Sans MS" pitchFamily="66" charset="0"/>
              </a:rPr>
            </a:br>
            <a:r>
              <a:rPr lang="it-IT" sz="2800" i="1" dirty="0" smtClean="0">
                <a:latin typeface="Comic Sans MS" pitchFamily="66" charset="0"/>
              </a:rPr>
              <a:t>le materie </a:t>
            </a:r>
            <a:endParaRPr lang="it-IT" sz="2800" i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31236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   Nell’ atrio della scuola  media, pannello  musivo 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    ( h 250 cm X 500 cm). </a:t>
            </a:r>
          </a:p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   Sono raffigurate le discipline (materie) scolastiche, a </a:t>
            </a:r>
            <a:r>
              <a:rPr lang="it-IT" dirty="0" err="1" smtClean="0">
                <a:latin typeface="Comic Sans MS" pitchFamily="66" charset="0"/>
              </a:rPr>
              <a:t>sx</a:t>
            </a:r>
            <a:r>
              <a:rPr lang="it-IT" dirty="0" smtClean="0">
                <a:latin typeface="Comic Sans MS" pitchFamily="66" charset="0"/>
              </a:rPr>
              <a:t> in basso lo stemma comunale ,  una bomba in caduta e una spiga, l’agricoltura.</a:t>
            </a:r>
          </a:p>
          <a:p>
            <a:endParaRPr lang="it-IT" dirty="0"/>
          </a:p>
        </p:txBody>
      </p:sp>
      <p:pic>
        <p:nvPicPr>
          <p:cNvPr id="2050" name="Picture 2" descr="C:\Users\Utente\Desktop\TUTTO SCUOLA\LIONELLO GALASSO - opere latisana\LIONELLO GALASSO - opere latisana 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460851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 geometria , compasso e forme. </a:t>
            </a:r>
            <a:b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L’arte, la pittura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tente\Desktop\TUTTO SCUOLA\LIONELLO GALASSO - opere latisana\LIONELLO GALASSO - opere latisana 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850208" cy="5133611"/>
          </a:xfrm>
          <a:prstGeom prst="rect">
            <a:avLst/>
          </a:prstGeom>
          <a:noFill/>
        </p:spPr>
      </p:pic>
      <p:pic>
        <p:nvPicPr>
          <p:cNvPr id="1027" name="Picture 3" descr="C:\Users\Utente\Desktop\TUTTO SCUOLA\LIONELLO GALASSO - opere latisana\LIONELLO GALASSO - opere latisana 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00200"/>
            <a:ext cx="3850208" cy="513361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Il pio ospedale  </a:t>
            </a:r>
            <a:r>
              <a:rPr lang="it-IT" sz="2800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1988</a:t>
            </a:r>
            <a:endParaRPr lang="it-IT" sz="2800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096344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2400" b="1" dirty="0" smtClean="0">
                <a:latin typeface="Comic Sans MS" pitchFamily="66" charset="0"/>
              </a:rPr>
              <a:t>150° FONDAZIONE PIO OSPITALI</a:t>
            </a:r>
          </a:p>
          <a:p>
            <a:pPr lvl="0"/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latin typeface="Comic Sans MS" pitchFamily="66" charset="0"/>
              </a:rPr>
              <a:t>Lapide bassorilievo in bronzo  (posto in calle Annunziata, sede del Pio Ospitali fino al 1912) .</a:t>
            </a:r>
          </a:p>
          <a:p>
            <a:endParaRPr lang="it-IT" dirty="0"/>
          </a:p>
        </p:txBody>
      </p:sp>
      <p:pic>
        <p:nvPicPr>
          <p:cNvPr id="1026" name="Picture 2" descr="C:\Users\Utente\Desktop\TUTTO SCUOLA\LIONELLO GALASSO - opere latisana\SCULTURA OSPEDALE- Lionello galasso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20965"/>
            <a:ext cx="4608512" cy="513237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-180528" y="692696"/>
            <a:ext cx="3096344" cy="5760640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Parte superiore: il leone di San Marco (simbolo del dominio Serenissima Repubblica di Venezia con i nobili  </a:t>
            </a:r>
            <a:r>
              <a:rPr lang="it-IT" dirty="0" err="1" smtClean="0"/>
              <a:t>Vendramin</a:t>
            </a:r>
            <a:r>
              <a:rPr lang="it-IT" dirty="0" smtClean="0"/>
              <a:t>, (Elena) fondatrice del primo ospedale nel 1572, detto </a:t>
            </a:r>
            <a:r>
              <a:rPr lang="it-IT" dirty="0" err="1" smtClean="0"/>
              <a:t>Hospitale</a:t>
            </a:r>
            <a:r>
              <a:rPr lang="it-IT" dirty="0" smtClean="0"/>
              <a:t> de’Incurabili .</a:t>
            </a:r>
            <a:endParaRPr lang="it-IT" dirty="0"/>
          </a:p>
        </p:txBody>
      </p:sp>
      <p:pic>
        <p:nvPicPr>
          <p:cNvPr id="2050" name="Picture 2" descr="C:\Users\Utente\Desktop\TUTTO SCUOLA\LIONELLO GALASSO - opere latisana\SCULTURA OSPEDALE- Lionello galasso 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836712"/>
            <a:ext cx="5856651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8803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 l’antico Pio Ospitali dei poveri, gli stemmi della </a:t>
            </a:r>
            <a:r>
              <a:rPr lang="it-IT" b="1" i="1" dirty="0" smtClean="0"/>
              <a:t>casata </a:t>
            </a:r>
            <a:r>
              <a:rPr lang="it-IT" b="1" i="1" dirty="0" err="1" smtClean="0"/>
              <a:t>Vendramin</a:t>
            </a:r>
            <a:r>
              <a:rPr lang="it-IT" b="1" i="1" dirty="0" smtClean="0"/>
              <a:t> </a:t>
            </a:r>
          </a:p>
          <a:p>
            <a:pPr>
              <a:buNone/>
            </a:pPr>
            <a:r>
              <a:rPr lang="it-IT" dirty="0" smtClean="0"/>
              <a:t>    e della </a:t>
            </a:r>
            <a:r>
              <a:rPr lang="it-IT" b="1" i="1" dirty="0" smtClean="0"/>
              <a:t>casata </a:t>
            </a:r>
            <a:r>
              <a:rPr lang="it-IT" b="1" i="1" dirty="0" err="1" smtClean="0"/>
              <a:t>Gaspari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3074" name="Picture 2" descr="C:\Users\Utente\Desktop\TUTTO SCUOLA\LIONELLO GALASSO - opere latisana\SCULTURA OSPEDALE- Lionello galasso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5958581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>
                <a:latin typeface="Comic Sans MS" pitchFamily="66" charset="0"/>
              </a:rPr>
              <a:t>150° fondazione pio ospitali                    </a:t>
            </a:r>
            <a:r>
              <a:rPr lang="it-IT" sz="1800" b="1" dirty="0" smtClean="0">
                <a:latin typeface="Comic Sans MS" pitchFamily="66" charset="0"/>
              </a:rPr>
              <a:t>Fusione in bronzo del Santo a grandezza</a:t>
            </a:r>
            <a:br>
              <a:rPr lang="it-IT" sz="1800" b="1" dirty="0" smtClean="0">
                <a:latin typeface="Comic Sans MS" pitchFamily="66" charset="0"/>
              </a:rPr>
            </a:br>
            <a:r>
              <a:rPr lang="it-IT" sz="1800" dirty="0" smtClean="0">
                <a:latin typeface="Comic Sans MS" pitchFamily="66" charset="0"/>
              </a:rPr>
              <a:t>Medaglia celebrativa in bronzo               </a:t>
            </a:r>
            <a:r>
              <a:rPr lang="it-IT" sz="1800" b="1" dirty="0" smtClean="0">
                <a:latin typeface="Comic Sans MS" pitchFamily="66" charset="0"/>
              </a:rPr>
              <a:t>naturale</a:t>
            </a:r>
            <a:endParaRPr lang="it-IT" sz="1800" b="1" dirty="0">
              <a:latin typeface="Comic Sans MS" pitchFamily="66" charset="0"/>
            </a:endParaRPr>
          </a:p>
        </p:txBody>
      </p:sp>
      <p:pic>
        <p:nvPicPr>
          <p:cNvPr id="4098" name="Picture 2" descr="C:\Users\Utente\Desktop\TUTTO SCUOLA\LIONELLO GALASSO - opere latisana\LIONELLO GALASSO - opere latisana 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429000" cy="3456384"/>
          </a:xfrm>
          <a:prstGeom prst="rect">
            <a:avLst/>
          </a:prstGeom>
          <a:noFill/>
        </p:spPr>
      </p:pic>
      <p:pic>
        <p:nvPicPr>
          <p:cNvPr id="4099" name="Picture 3" descr="C:\Users\Utente\Desktop\TUTTO SCUOLA\LIONELLO GALASSO - opere latisana\LIONELLO GALASSO - opere latisana 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80914"/>
            <a:ext cx="3922216" cy="57770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it-IT" sz="1800" b="1" i="1" dirty="0" smtClean="0">
                <a:latin typeface="Comic Sans MS" pitchFamily="66" charset="0"/>
              </a:rPr>
              <a:t>L’alunno A. Z.  </a:t>
            </a:r>
            <a:r>
              <a:rPr lang="it-IT" sz="1800" i="1" dirty="0" smtClean="0">
                <a:latin typeface="Comic Sans MS" pitchFamily="66" charset="0"/>
              </a:rPr>
              <a:t>classe 5  A </a:t>
            </a:r>
            <a:br>
              <a:rPr lang="it-IT" sz="1800" i="1" dirty="0" smtClean="0">
                <a:latin typeface="Comic Sans MS" pitchFamily="66" charset="0"/>
              </a:rPr>
            </a:br>
            <a:r>
              <a:rPr lang="it-IT" sz="2000" b="1" i="1" dirty="0" smtClean="0">
                <a:latin typeface="Comic Sans MS" pitchFamily="66" charset="0"/>
              </a:rPr>
              <a:t/>
            </a:r>
            <a:br>
              <a:rPr lang="it-IT" sz="2000" b="1" i="1" dirty="0" smtClean="0">
                <a:latin typeface="Comic Sans MS" pitchFamily="66" charset="0"/>
              </a:rPr>
            </a:br>
            <a:r>
              <a:rPr lang="it-IT" sz="2000" b="1" i="1" dirty="0" smtClean="0">
                <a:latin typeface="Comic Sans MS" pitchFamily="66" charset="0"/>
              </a:rPr>
              <a:t> Intervista la figlia dello scultore </a:t>
            </a:r>
            <a:br>
              <a:rPr lang="it-IT" sz="2000" b="1" i="1" dirty="0" smtClean="0">
                <a:latin typeface="Comic Sans MS" pitchFamily="66" charset="0"/>
              </a:rPr>
            </a:br>
            <a:r>
              <a:rPr lang="it-IT" sz="1600" i="1" dirty="0" smtClean="0">
                <a:latin typeface="Comic Sans MS" pitchFamily="66" charset="0"/>
              </a:rPr>
              <a:t>(15 maggio 2014 )</a:t>
            </a:r>
            <a:endParaRPr lang="it-IT" sz="1600" i="1" dirty="0">
              <a:latin typeface="Comic Sans MS" pitchFamily="66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7504" y="1340768"/>
            <a:ext cx="8856984" cy="5256584"/>
          </a:xfrm>
        </p:spPr>
        <p:txBody>
          <a:bodyPr>
            <a:norm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D -  </a:t>
            </a:r>
            <a:r>
              <a:rPr lang="it-IT" sz="2000" dirty="0">
                <a:latin typeface="Comic Sans MS" panose="030F0702030302020204" pitchFamily="66" charset="0"/>
              </a:rPr>
              <a:t>C</a:t>
            </a:r>
            <a:r>
              <a:rPr lang="it-IT" sz="2000" dirty="0" smtClean="0">
                <a:latin typeface="Comic Sans MS" panose="030F0702030302020204" pitchFamily="66" charset="0"/>
              </a:rPr>
              <a:t>osa vuol dire essere figlia dell’  artista Lionello </a:t>
            </a:r>
            <a:r>
              <a:rPr lang="it-IT" sz="2000" dirty="0" err="1" smtClean="0">
                <a:latin typeface="Comic Sans MS" panose="030F0702030302020204" pitchFamily="66" charset="0"/>
              </a:rPr>
              <a:t>Galasso</a:t>
            </a:r>
            <a:r>
              <a:rPr lang="it-IT" sz="2000" dirty="0" smtClean="0">
                <a:latin typeface="Comic Sans MS" panose="030F0702030302020204" pitchFamily="66" charset="0"/>
              </a:rPr>
              <a:t> ?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R – Per me è stato il papà più buono del mondo oltre che il miglior artista.</a:t>
            </a:r>
          </a:p>
          <a:p>
            <a:endParaRPr lang="it-IT" sz="2000" dirty="0" smtClean="0">
              <a:latin typeface="Comic Sans MS" panose="030F0702030302020204" pitchFamily="66" charset="0"/>
            </a:endParaRPr>
          </a:p>
          <a:p>
            <a:r>
              <a:rPr lang="it-IT" sz="2000" dirty="0" smtClean="0">
                <a:latin typeface="Comic Sans MS" panose="030F0702030302020204" pitchFamily="66" charset="0"/>
              </a:rPr>
              <a:t>D – </a:t>
            </a:r>
            <a:r>
              <a:rPr lang="it-IT" sz="2000" dirty="0">
                <a:latin typeface="Comic Sans MS" panose="030F0702030302020204" pitchFamily="66" charset="0"/>
              </a:rPr>
              <a:t>E</a:t>
            </a:r>
            <a:r>
              <a:rPr lang="it-IT" sz="2000" dirty="0" smtClean="0">
                <a:latin typeface="Comic Sans MS" panose="030F0702030302020204" pitchFamily="66" charset="0"/>
              </a:rPr>
              <a:t>’ mai rimasta a vederlo mentre lavorava?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R – Ho vissuto con lui e lo guardavo mentre lavorava nel suo laboratorio con la sua radio sempre accesa che suonava musica folk.</a:t>
            </a: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smtClean="0">
                <a:latin typeface="Comic Sans MS" panose="030F0702030302020204" pitchFamily="66" charset="0"/>
              </a:rPr>
              <a:t>D – Suo padre ha partecipato anche a delle mostre?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R -  Si, molto spesso da solo o insieme ad altri artisti.</a:t>
            </a: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r>
              <a:rPr lang="it-IT" sz="2000" dirty="0" smtClean="0">
                <a:latin typeface="Comic Sans MS" panose="030F0702030302020204" pitchFamily="66" charset="0"/>
              </a:rPr>
              <a:t>D – ha scolpito opere anche in altre città?</a:t>
            </a:r>
          </a:p>
          <a:p>
            <a:r>
              <a:rPr lang="it-IT" sz="2000" dirty="0" smtClean="0">
                <a:latin typeface="Comic Sans MS" panose="030F0702030302020204" pitchFamily="66" charset="0"/>
              </a:rPr>
              <a:t>R – Sì e una delle sue opere più grandi è collocata nella sede del Milan a Milanello, è la statua in bronzo di </a:t>
            </a:r>
            <a:r>
              <a:rPr lang="it-IT" sz="2000" dirty="0">
                <a:latin typeface="Comic Sans MS" panose="030F0702030302020204" pitchFamily="66" charset="0"/>
              </a:rPr>
              <a:t>N</a:t>
            </a:r>
            <a:r>
              <a:rPr lang="it-IT" sz="2000" dirty="0" smtClean="0">
                <a:latin typeface="Comic Sans MS" panose="030F0702030302020204" pitchFamily="66" charset="0"/>
              </a:rPr>
              <a:t>ereo Rocco. </a:t>
            </a:r>
            <a:endParaRPr lang="it-IT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CASA  DEL  MUTILATO </a:t>
            </a:r>
            <a:r>
              <a:rPr lang="it-IT" sz="24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1965</a:t>
            </a:r>
            <a:endParaRPr lang="it-IT" sz="2400" b="1" i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2376264" cy="4637112"/>
          </a:xfrm>
        </p:spPr>
        <p:txBody>
          <a:bodyPr/>
          <a:lstStyle/>
          <a:p>
            <a:pPr>
              <a:buNone/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Lo scultore </a:t>
            </a:r>
            <a:endParaRPr lang="it-IT" sz="24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pensò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ad un’opera</a:t>
            </a:r>
          </a:p>
          <a:p>
            <a:pPr>
              <a:buNone/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onumentale      che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raccontasse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episodi di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guerra    a </a:t>
            </a:r>
          </a:p>
          <a:p>
            <a:pPr>
              <a:buNone/>
            </a:pPr>
            <a:r>
              <a:rPr lang="it-IT" sz="2400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Latisana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endParaRPr lang="it-IT" dirty="0"/>
          </a:p>
        </p:txBody>
      </p:sp>
      <p:pic>
        <p:nvPicPr>
          <p:cNvPr id="7" name="Segnaposto contenuto 6" descr="USCITA LIONELLO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6509147" cy="488186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95537" y="620688"/>
            <a:ext cx="8291264" cy="5505475"/>
          </a:xfrm>
        </p:spPr>
        <p:txBody>
          <a:bodyPr>
            <a:normAutofit fontScale="92500" lnSpcReduction="10000"/>
          </a:bodyPr>
          <a:lstStyle/>
          <a:p>
            <a:r>
              <a:rPr lang="it-IT" sz="2000" b="1" i="1" dirty="0" smtClean="0">
                <a:latin typeface="Comic Sans MS" panose="030F0702030302020204" pitchFamily="66" charset="0"/>
              </a:rPr>
              <a:t>Classi 5 A &amp; 5 B  tempo pieno  Latisana</a:t>
            </a:r>
          </a:p>
          <a:p>
            <a:r>
              <a:rPr lang="it-IT" sz="2000" i="1" dirty="0" smtClean="0">
                <a:latin typeface="Comic Sans MS" panose="030F0702030302020204" pitchFamily="66" charset="0"/>
              </a:rPr>
              <a:t>A. sc. 2013/14</a:t>
            </a: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r>
              <a:rPr lang="it-IT" sz="2000" i="1" dirty="0" smtClean="0">
                <a:latin typeface="Comic Sans MS" panose="030F0702030302020204" pitchFamily="66" charset="0"/>
              </a:rPr>
              <a:t>Insegnanti : Fernanda Ravanello, Maria Cesarano, </a:t>
            </a:r>
            <a:r>
              <a:rPr lang="it-IT" sz="2000" i="1" dirty="0">
                <a:latin typeface="Comic Sans MS" panose="030F0702030302020204" pitchFamily="66" charset="0"/>
              </a:rPr>
              <a:t>M</a:t>
            </a:r>
            <a:r>
              <a:rPr lang="it-IT" sz="2000" i="1" dirty="0" smtClean="0">
                <a:latin typeface="Comic Sans MS" panose="030F0702030302020204" pitchFamily="66" charset="0"/>
              </a:rPr>
              <a:t>aria G. </a:t>
            </a:r>
            <a:r>
              <a:rPr lang="it-IT" sz="2000" i="1" dirty="0" err="1" smtClean="0">
                <a:latin typeface="Comic Sans MS" panose="030F0702030302020204" pitchFamily="66" charset="0"/>
              </a:rPr>
              <a:t>Balistreri</a:t>
            </a:r>
            <a:r>
              <a:rPr lang="it-IT" sz="2000" i="1" dirty="0" smtClean="0">
                <a:latin typeface="Comic Sans MS" panose="030F0702030302020204" pitchFamily="66" charset="0"/>
              </a:rPr>
              <a:t> , Agatina Di Leo, Carmela Oliviero </a:t>
            </a:r>
          </a:p>
          <a:p>
            <a:endParaRPr lang="it-IT" sz="2000" i="1" dirty="0">
              <a:latin typeface="Comic Sans MS" panose="030F0702030302020204" pitchFamily="66" charset="0"/>
            </a:endParaRP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endParaRPr lang="it-IT" sz="2000" i="1" dirty="0">
              <a:latin typeface="Comic Sans MS" panose="030F0702030302020204" pitchFamily="66" charset="0"/>
            </a:endParaRP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endParaRPr lang="it-IT" sz="2000" i="1" dirty="0">
              <a:latin typeface="Comic Sans MS" panose="030F0702030302020204" pitchFamily="66" charset="0"/>
            </a:endParaRP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endParaRPr lang="it-IT" sz="2000" i="1" dirty="0">
              <a:latin typeface="Comic Sans MS" panose="030F0702030302020204" pitchFamily="66" charset="0"/>
            </a:endParaRP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endParaRPr lang="it-IT" sz="2000" i="1" dirty="0" smtClean="0">
              <a:latin typeface="Comic Sans MS" panose="030F0702030302020204" pitchFamily="66" charset="0"/>
            </a:endParaRPr>
          </a:p>
          <a:p>
            <a:r>
              <a:rPr lang="it-IT" sz="1800" i="1" dirty="0" smtClean="0">
                <a:latin typeface="Comic Sans MS" panose="030F0702030302020204" pitchFamily="66" charset="0"/>
              </a:rPr>
              <a:t>Progetto ideato e  realizzato con la collaborazione dell’</a:t>
            </a:r>
            <a:r>
              <a:rPr lang="it-IT" sz="1800" i="1" dirty="0" err="1" smtClean="0">
                <a:latin typeface="Comic Sans MS" panose="030F0702030302020204" pitchFamily="66" charset="0"/>
              </a:rPr>
              <a:t>ins</a:t>
            </a:r>
            <a:r>
              <a:rPr lang="it-IT" sz="1800" i="1" dirty="0" smtClean="0">
                <a:latin typeface="Comic Sans MS" panose="030F0702030302020204" pitchFamily="66" charset="0"/>
              </a:rPr>
              <a:t>. Agnese Colle </a:t>
            </a:r>
          </a:p>
          <a:p>
            <a:r>
              <a:rPr lang="it-IT" sz="1800" i="1" dirty="0" smtClean="0">
                <a:latin typeface="Comic Sans MS" panose="030F0702030302020204" pitchFamily="66" charset="0"/>
              </a:rPr>
              <a:t>Ottimizzazione e realizzazione slide </a:t>
            </a:r>
            <a:r>
              <a:rPr lang="it-IT" sz="1800" i="1" dirty="0" err="1" smtClean="0">
                <a:latin typeface="Comic Sans MS" panose="030F0702030302020204" pitchFamily="66" charset="0"/>
              </a:rPr>
              <a:t>Power</a:t>
            </a:r>
            <a:r>
              <a:rPr lang="it-IT" sz="1800" i="1" dirty="0" smtClean="0">
                <a:latin typeface="Comic Sans MS" panose="030F0702030302020204" pitchFamily="66" charset="0"/>
              </a:rPr>
              <a:t> Point, </a:t>
            </a:r>
            <a:r>
              <a:rPr lang="it-IT" sz="1800" i="1" dirty="0" err="1" smtClean="0">
                <a:latin typeface="Comic Sans MS" panose="030F0702030302020204" pitchFamily="66" charset="0"/>
              </a:rPr>
              <a:t>ins</a:t>
            </a:r>
            <a:r>
              <a:rPr lang="it-IT" sz="1800" i="1" dirty="0" smtClean="0">
                <a:latin typeface="Comic Sans MS" panose="030F0702030302020204" pitchFamily="66" charset="0"/>
              </a:rPr>
              <a:t>. Agnese Colle </a:t>
            </a:r>
            <a:endParaRPr lang="it-IT" sz="1800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ente\Desktop\TUTTO SCUOLA\LIONELLO GALASSO - opere latisana\LIONELLO GALASSO - opere latisana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432" y="980728"/>
            <a:ext cx="4258568" cy="5678091"/>
          </a:xfrm>
          <a:prstGeom prst="rect">
            <a:avLst/>
          </a:prstGeom>
          <a:noFill/>
        </p:spPr>
      </p:pic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2736304" cy="452596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Comic Sans MS" pitchFamily="66" charset="0"/>
              </a:rPr>
              <a:t>   A </a:t>
            </a:r>
            <a:r>
              <a:rPr lang="it-IT" dirty="0" err="1">
                <a:latin typeface="Comic Sans MS" pitchFamily="66" charset="0"/>
              </a:rPr>
              <a:t>dx</a:t>
            </a:r>
            <a:r>
              <a:rPr lang="it-IT" dirty="0">
                <a:latin typeface="Comic Sans MS" pitchFamily="66" charset="0"/>
              </a:rPr>
              <a:t> soldato armato con elmetto in testa, ai fianchi figura di donna e  di bambino.</a:t>
            </a:r>
          </a:p>
          <a:p>
            <a:pPr>
              <a:buNone/>
            </a:pPr>
            <a:r>
              <a:rPr lang="it-IT" dirty="0"/>
              <a:t> </a:t>
            </a:r>
          </a:p>
          <a:p>
            <a:endParaRPr lang="it-IT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3347864" cy="4525963"/>
          </a:xfrm>
        </p:spPr>
        <p:txBody>
          <a:bodyPr/>
          <a:lstStyle/>
          <a:p>
            <a:pPr>
              <a:buNone/>
            </a:pPr>
            <a:r>
              <a:rPr lang="it-IT" sz="2400" dirty="0" smtClean="0">
                <a:latin typeface="Comic Sans MS" pitchFamily="66" charset="0"/>
              </a:rPr>
              <a:t>      In </a:t>
            </a:r>
            <a:r>
              <a:rPr lang="it-IT" sz="2400" dirty="0">
                <a:latin typeface="Comic Sans MS" pitchFamily="66" charset="0"/>
              </a:rPr>
              <a:t>alto a </a:t>
            </a:r>
            <a:r>
              <a:rPr lang="it-IT" sz="2400" dirty="0" err="1">
                <a:latin typeface="Comic Sans MS" pitchFamily="66" charset="0"/>
              </a:rPr>
              <a:t>sx</a:t>
            </a:r>
            <a:r>
              <a:rPr lang="it-IT" sz="2400" dirty="0">
                <a:latin typeface="Comic Sans MS" pitchFamily="66" charset="0"/>
              </a:rPr>
              <a:t> è rappresentata la città di </a:t>
            </a:r>
            <a:r>
              <a:rPr lang="it-IT" sz="2400" dirty="0" err="1">
                <a:latin typeface="Comic Sans MS" pitchFamily="66" charset="0"/>
              </a:rPr>
              <a:t>Latisana</a:t>
            </a:r>
            <a:r>
              <a:rPr lang="it-IT" sz="2400" dirty="0">
                <a:latin typeface="Comic Sans MS" pitchFamily="66" charset="0"/>
              </a:rPr>
              <a:t> con lo stemma comunale e intorno 19 bombe che scendono oblique, è il bombardamento avvenuto il 19 maggio 1944.</a:t>
            </a:r>
          </a:p>
          <a:p>
            <a:endParaRPr lang="it-IT" dirty="0"/>
          </a:p>
        </p:txBody>
      </p:sp>
      <p:pic>
        <p:nvPicPr>
          <p:cNvPr id="5" name="Picture 3" descr="C:\Users\Utente\Desktop\TUTTO SCUOLA\LIONELLO GALASSO - opere latisana\LIONELLO GALASSO - opere latisana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5400600" cy="5112568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MONUMENTO AI CADUTI DEL MARE </a:t>
            </a:r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1985</a:t>
            </a:r>
            <a:endParaRPr lang="it-IT" sz="2800" b="1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2736304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Monumento a pianta circolare.</a:t>
            </a:r>
          </a:p>
          <a:p>
            <a:r>
              <a:rPr lang="it-IT" dirty="0" smtClean="0"/>
              <a:t> Segni semplici ed essenziali rappresentano il microcosmo della vita difficile su una nave da guerra</a:t>
            </a:r>
            <a:endParaRPr lang="it-IT" dirty="0"/>
          </a:p>
        </p:txBody>
      </p:sp>
      <p:pic>
        <p:nvPicPr>
          <p:cNvPr id="1026" name="Picture 2" descr="C:\Users\Utente\Desktop\matilde 7 LIONELLO &amp; aquileia  2014\bambini 5e LIONELLO\USCITA LIONELLO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9845" y="2060848"/>
            <a:ext cx="5794987" cy="434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3059832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Nella fiancata opposta alla prua è modellato un bassorilievo  raffigurante Santa Barbara</a:t>
            </a:r>
            <a:endParaRPr lang="it-IT" dirty="0"/>
          </a:p>
        </p:txBody>
      </p:sp>
      <p:pic>
        <p:nvPicPr>
          <p:cNvPr id="2051" name="Picture 3" descr="C:\Users\Utente\Desktop\TUTTO SCUOLA\LIONELLO GALASSO - opere latisana\LIONELLO GALASSO - opere latisana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5760640" cy="4968552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MONUMENTO AI CADUTI DEL MARE </a:t>
            </a:r>
            <a:endParaRPr lang="it-IT" sz="2800" dirty="0"/>
          </a:p>
        </p:txBody>
      </p:sp>
      <p:pic>
        <p:nvPicPr>
          <p:cNvPr id="3074" name="Picture 2" descr="C:\Users\Utente\Desktop\TUTTO SCUOLA\LIONELLO GALASSO - opere latisana\LIONELLO GALASSO - opere latisana 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83152" cy="54623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26997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Comic Sans MS" pitchFamily="66" charset="0"/>
              </a:rPr>
              <a:t>    Grande bassorilievo in cemento bianco  (170 cm X 140 cm). </a:t>
            </a:r>
          </a:p>
          <a:p>
            <a:pPr>
              <a:buNone/>
            </a:pPr>
            <a:endParaRPr lang="it-IT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it-IT" sz="2400" dirty="0" smtClean="0">
                <a:latin typeface="Comic Sans MS" pitchFamily="66" charset="0"/>
              </a:rPr>
              <a:t>	Si trova  all’ esterno, sulla facciata nord</a:t>
            </a:r>
          </a:p>
          <a:p>
            <a:pPr>
              <a:buNone/>
            </a:pPr>
            <a:r>
              <a:rPr lang="it-IT" sz="2400" dirty="0" smtClean="0">
                <a:latin typeface="Comic Sans MS" pitchFamily="66" charset="0"/>
              </a:rPr>
              <a:t>    del duomo di </a:t>
            </a:r>
            <a:r>
              <a:rPr lang="it-IT" sz="2400" dirty="0" err="1" smtClean="0">
                <a:latin typeface="Comic Sans MS" pitchFamily="66" charset="0"/>
              </a:rPr>
              <a:t>Latisana</a:t>
            </a:r>
            <a:r>
              <a:rPr lang="it-IT" sz="2400" dirty="0" smtClean="0">
                <a:latin typeface="Comic Sans MS" pitchFamily="66" charset="0"/>
              </a:rPr>
              <a:t>.  </a:t>
            </a:r>
            <a:endParaRPr lang="it-IT" sz="2400" dirty="0">
              <a:latin typeface="Comic Sans MS" pitchFamily="66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MEMORIE  DELL’ ALLUVIONE  </a:t>
            </a:r>
            <a:r>
              <a:rPr lang="it-IT" sz="28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1969</a:t>
            </a:r>
            <a:endParaRPr lang="it-IT" sz="28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tente\Desktop\matilde 7 LIONELLO &amp; aquileia  2014\bambini 5e LIONELLO\LIONELLO cl. 5a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052736"/>
            <a:ext cx="4752528" cy="55686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MEMORIE  DELL’ ALLUVIONE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2520280" cy="4281339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Impressionante</a:t>
            </a:r>
          </a:p>
          <a:p>
            <a:pPr>
              <a:buNone/>
            </a:pPr>
            <a:r>
              <a:rPr lang="it-IT" dirty="0" smtClean="0"/>
              <a:t>la forza  </a:t>
            </a:r>
          </a:p>
          <a:p>
            <a:pPr>
              <a:buNone/>
            </a:pPr>
            <a:r>
              <a:rPr lang="it-IT" dirty="0" smtClean="0"/>
              <a:t>comunicativa</a:t>
            </a:r>
          </a:p>
          <a:p>
            <a:pPr>
              <a:buNone/>
            </a:pPr>
            <a:r>
              <a:rPr lang="it-IT" dirty="0" smtClean="0"/>
              <a:t>dei volti qui </a:t>
            </a:r>
          </a:p>
          <a:p>
            <a:pPr>
              <a:buNone/>
            </a:pPr>
            <a:r>
              <a:rPr lang="it-IT" dirty="0" smtClean="0"/>
              <a:t>scolpiti  con </a:t>
            </a:r>
          </a:p>
          <a:p>
            <a:pPr>
              <a:buNone/>
            </a:pPr>
            <a:r>
              <a:rPr lang="it-IT" dirty="0" smtClean="0"/>
              <a:t>ricchezza  di dettagli. </a:t>
            </a:r>
            <a:endParaRPr lang="it-IT" dirty="0"/>
          </a:p>
        </p:txBody>
      </p:sp>
      <p:pic>
        <p:nvPicPr>
          <p:cNvPr id="2050" name="Picture 2" descr="C:\Users\Utente\Desktop\TUTTO SCUOLA\LIONELLO GALASSO - opere latisana\LIONELLO GALASSO - opere latisana 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80728"/>
            <a:ext cx="4536504" cy="56646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597</Words>
  <Application>Microsoft Office PowerPoint</Application>
  <PresentationFormat>Presentazione su schermo (4:3)</PresentationFormat>
  <Paragraphs>86</Paragraphs>
  <Slides>20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Opere monumentali  dello   scultore   Lionello Galasso </vt:lpstr>
      <vt:lpstr>CASA  DEL  MUTILATO 1965</vt:lpstr>
      <vt:lpstr>Presentazione standard di PowerPoint</vt:lpstr>
      <vt:lpstr>Presentazione standard di PowerPoint</vt:lpstr>
      <vt:lpstr>MONUMENTO AI CADUTI DEL MARE 1985</vt:lpstr>
      <vt:lpstr>Presentazione standard di PowerPoint</vt:lpstr>
      <vt:lpstr>MONUMENTO AI CADUTI DEL MARE </vt:lpstr>
      <vt:lpstr>MEMORIE  DELL’ ALLUVIONE  1969</vt:lpstr>
      <vt:lpstr>MEMORIE  DELL’ ALLUVIONE</vt:lpstr>
      <vt:lpstr>Presentazione standard di PowerPoint</vt:lpstr>
      <vt:lpstr>Presentazione standard di PowerPoint</vt:lpstr>
      <vt:lpstr>Presentazione standard di PowerPoint</vt:lpstr>
      <vt:lpstr>L’Istruzione , particolari: le materie </vt:lpstr>
      <vt:lpstr>La geometria , compasso e forme.   L’arte, la pittura</vt:lpstr>
      <vt:lpstr>Il pio ospedale  1988</vt:lpstr>
      <vt:lpstr>Presentazione standard di PowerPoint</vt:lpstr>
      <vt:lpstr>Presentazione standard di PowerPoint</vt:lpstr>
      <vt:lpstr>150° fondazione pio ospitali                    Fusione in bronzo del Santo a grandezza Medaglia celebrativa in bronzo               naturale</vt:lpstr>
      <vt:lpstr>L’alunno A. Z.  classe 5  A    Intervista la figlia dello scultore  (15 maggio 2014 )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Opere monumentali   scultore  Lionello Galasso </dc:title>
  <dc:creator>Utente</dc:creator>
  <cp:lastModifiedBy>tempo normale</cp:lastModifiedBy>
  <cp:revision>57</cp:revision>
  <dcterms:created xsi:type="dcterms:W3CDTF">2014-05-18T05:45:49Z</dcterms:created>
  <dcterms:modified xsi:type="dcterms:W3CDTF">2014-05-30T09:45:53Z</dcterms:modified>
</cp:coreProperties>
</file>